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Montserrat" panose="020B0604020202020204" charset="-18"/>
      <p:regular r:id="rId26"/>
      <p:bold r:id="rId27"/>
      <p:italic r:id="rId28"/>
      <p:boldItalic r:id="rId29"/>
    </p:embeddedFont>
    <p:embeddedFont>
      <p:font typeface="Raleway" panose="020B0604020202020204" charset="-18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ja0lXLnGGELVKmKhGpiJ8tMNIs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4be5b82f5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4be5b82f5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600"/>
              <a:buFont typeface="Montserra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A3838"/>
              </a:buClr>
              <a:buSzPts val="1800"/>
              <a:buNone/>
              <a:defRPr sz="1800">
                <a:solidFill>
                  <a:srgbClr val="3A3838"/>
                </a:solidFill>
              </a:defRPr>
            </a:lvl1pPr>
            <a:lvl2pPr lvl="1" algn="ctr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65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5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5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függőleges szöveg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4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4"/>
          <p:cNvSpPr txBox="1">
            <a:spLocks noGrp="1"/>
          </p:cNvSpPr>
          <p:nvPr>
            <p:ph type="body" idx="1"/>
          </p:nvPr>
        </p:nvSpPr>
        <p:spPr>
          <a:xfrm rot="5400000">
            <a:off x="4301331" y="-1234280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74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74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4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üggőleges cím és szöveg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5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5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75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75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75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6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000"/>
              <a:buFont typeface="Montserrat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6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2385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2pPr>
            <a:lvl3pPr marL="1371600" lvl="2" indent="-3175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115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4pPr>
            <a:lvl5pPr marL="2286000" lvl="4" indent="-3048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66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6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6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zakaszfejléc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7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6000"/>
              <a:buFont typeface="Montserrat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7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67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7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7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tartalomrész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8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68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8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8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Összehasonlítás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9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9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69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9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9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9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9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9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sak cím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0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0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0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0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Üres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1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1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1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talomrész képaláírással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Montserrat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2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7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72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2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2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ép képaláírással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Montserrat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3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7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73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73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3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6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-128004" y="0"/>
            <a:ext cx="12448007" cy="69586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64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578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64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302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984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" name="Google Shape;9;p64"/>
          <p:cNvSpPr txBox="1">
            <a:spLocks noGrp="1"/>
          </p:cNvSpPr>
          <p:nvPr>
            <p:ph type="dt" idx="10"/>
          </p:nvPr>
        </p:nvSpPr>
        <p:spPr>
          <a:xfrm>
            <a:off x="838200" y="620947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" name="Google Shape;10;p64"/>
          <p:cNvSpPr txBox="1">
            <a:spLocks noGrp="1"/>
          </p:cNvSpPr>
          <p:nvPr>
            <p:ph type="ftr" idx="11"/>
          </p:nvPr>
        </p:nvSpPr>
        <p:spPr>
          <a:xfrm>
            <a:off x="4038600" y="62094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64"/>
          <p:cNvSpPr txBox="1">
            <a:spLocks noGrp="1"/>
          </p:cNvSpPr>
          <p:nvPr>
            <p:ph type="sldNum" idx="12"/>
          </p:nvPr>
        </p:nvSpPr>
        <p:spPr>
          <a:xfrm>
            <a:off x="8610600" y="620947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isz.mtak.hu/index.php/h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rt.uni-pannon.h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" TargetMode="External"/><Relationship Id="rId3" Type="http://schemas.openxmlformats.org/officeDocument/2006/relationships/hyperlink" Target="https://akjournals.com/" TargetMode="External"/><Relationship Id="rId7" Type="http://schemas.openxmlformats.org/officeDocument/2006/relationships/hyperlink" Target="https://www.elsevier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.interkonyv.hu/" TargetMode="External"/><Relationship Id="rId11" Type="http://schemas.openxmlformats.org/officeDocument/2006/relationships/hyperlink" Target="https://www.emeraldgrouppublishing.com/about" TargetMode="External"/><Relationship Id="rId5" Type="http://schemas.openxmlformats.org/officeDocument/2006/relationships/hyperlink" Target="https://www.szaktars.hu/tinta/" TargetMode="External"/><Relationship Id="rId10" Type="http://schemas.openxmlformats.org/officeDocument/2006/relationships/hyperlink" Target="https://link.springer.com/" TargetMode="External"/><Relationship Id="rId4" Type="http://schemas.openxmlformats.org/officeDocument/2006/relationships/hyperlink" Target="https://mersz.hu/" TargetMode="External"/><Relationship Id="rId9" Type="http://schemas.openxmlformats.org/officeDocument/2006/relationships/hyperlink" Target="https://www.springernature.com/g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uni-pannon.h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onyvtar.uni-pannon.h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facebook.com/Pannon-Egyetem-K%C3%B6nyvt%C3%A1r-%C3%A9s-Tud%C3%A1sk%C3%B6zpont-110393854898062/" TargetMode="External"/><Relationship Id="rId4" Type="http://schemas.openxmlformats.org/officeDocument/2006/relationships/hyperlink" Target="mailto:library@uni-pannon.h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2666999" y="3652610"/>
            <a:ext cx="68580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Arial"/>
              <a:buNone/>
            </a:pPr>
            <a:br>
              <a:rPr lang="hu-HU" sz="3200">
                <a:latin typeface="Arial"/>
                <a:ea typeface="Arial"/>
                <a:cs typeface="Arial"/>
                <a:sym typeface="Arial"/>
              </a:rPr>
            </a:br>
            <a:br>
              <a:rPr lang="hu-HU" sz="3200">
                <a:latin typeface="Arial"/>
                <a:ea typeface="Arial"/>
                <a:cs typeface="Arial"/>
                <a:sym typeface="Arial"/>
              </a:rPr>
            </a:b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Arial"/>
              <a:buNone/>
            </a:pPr>
            <a:endParaRPr sz="3200">
              <a:solidFill>
                <a:srgbClr val="28578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Arial"/>
              <a:buNone/>
            </a:pPr>
            <a:endParaRPr sz="3200">
              <a:solidFill>
                <a:srgbClr val="28578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400"/>
              <a:buFont typeface="Arial"/>
              <a:buNone/>
            </a:pPr>
            <a:endParaRPr sz="24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3200"/>
              <a:buFont typeface="Arial"/>
              <a:buNone/>
            </a:pPr>
            <a:br>
              <a:rPr lang="hu-HU" sz="3200"/>
            </a:br>
            <a:r>
              <a:rPr lang="hu-HU" sz="3200">
                <a:solidFill>
                  <a:srgbClr val="285780"/>
                </a:solidFill>
              </a:rPr>
              <a:t>Bemutatkozik az Egyetemi </a:t>
            </a:r>
            <a:br>
              <a:rPr lang="hu-HU" sz="3200">
                <a:solidFill>
                  <a:srgbClr val="285780"/>
                </a:solidFill>
              </a:rPr>
            </a:br>
            <a:r>
              <a:rPr lang="hu-HU" sz="3200">
                <a:solidFill>
                  <a:srgbClr val="285780"/>
                </a:solidFill>
              </a:rPr>
              <a:t>Könyvtár és Tudásközpont</a:t>
            </a:r>
            <a:endParaRPr sz="3200">
              <a:solidFill>
                <a:srgbClr val="28578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400"/>
              <a:buFont typeface="Arial"/>
              <a:buNone/>
            </a:pPr>
            <a:r>
              <a:rPr lang="hu-HU" sz="2400" b="0">
                <a:solidFill>
                  <a:srgbClr val="285780"/>
                </a:solidFill>
                <a:latin typeface="Calibri"/>
                <a:ea typeface="Calibri"/>
                <a:cs typeface="Calibri"/>
                <a:sym typeface="Calibri"/>
              </a:rPr>
              <a:t>2024-2025-ös tanév, regisztrációs hét</a:t>
            </a:r>
            <a:endParaRPr sz="320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2999" y="1366609"/>
            <a:ext cx="2286001" cy="2286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Calibri"/>
              <a:buNone/>
            </a:pPr>
            <a:r>
              <a:rPr lang="hu-HU">
                <a:solidFill>
                  <a:srgbClr val="285780"/>
                </a:solidFill>
                <a:latin typeface="Calibri"/>
                <a:ea typeface="Calibri"/>
                <a:cs typeface="Calibri"/>
                <a:sym typeface="Calibri"/>
              </a:rPr>
              <a:t>Digitális szakirodalmi források a könyvtárban</a:t>
            </a:r>
            <a:endParaRPr/>
          </a:p>
        </p:txBody>
      </p:sp>
      <p:sp>
        <p:nvSpPr>
          <p:cNvPr id="144" name="Google Shape;144;p11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873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A könyvtárban nyomtatott könyvek és folyóiratok mellett számos online folyóiratot, e-könyvet </a:t>
            </a:r>
            <a:br>
              <a:rPr lang="hu-HU">
                <a:solidFill>
                  <a:srgbClr val="404040"/>
                </a:solidFill>
              </a:rPr>
            </a:br>
            <a:r>
              <a:rPr lang="hu-HU">
                <a:solidFill>
                  <a:srgbClr val="404040"/>
                </a:solidFill>
              </a:rPr>
              <a:t>és egyéb tanuláshoz és kutatáshoz használható szakmai anyagot érhetünk el.</a:t>
            </a:r>
            <a:endParaRPr/>
          </a:p>
          <a:p>
            <a:pPr marL="387350" lvl="0" indent="-158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None/>
            </a:pPr>
            <a:endParaRPr/>
          </a:p>
          <a:p>
            <a:pPr marL="3873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hu-HU">
                <a:solidFill>
                  <a:srgbClr val="3F3F3F"/>
                </a:solidFill>
              </a:rPr>
              <a:t>A tudományos kiadók ezeket a digitális tartalmakat adatbázisokba rendezik, amelyekhez az </a:t>
            </a:r>
            <a:r>
              <a:rPr lang="hu-HU" u="sng">
                <a:solidFill>
                  <a:srgbClr val="28578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Elektronikus Információszolgáltatás</a:t>
            </a:r>
            <a:r>
              <a:rPr lang="hu-HU">
                <a:solidFill>
                  <a:srgbClr val="285780"/>
                </a:solidFill>
              </a:rPr>
              <a:t> (</a:t>
            </a:r>
            <a:r>
              <a:rPr lang="hu-HU" u="sng">
                <a:solidFill>
                  <a:srgbClr val="28578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EISZ</a:t>
            </a:r>
            <a:r>
              <a:rPr lang="hu-HU">
                <a:solidFill>
                  <a:srgbClr val="285780"/>
                </a:solidFill>
              </a:rPr>
              <a:t>) </a:t>
            </a:r>
            <a:r>
              <a:rPr lang="hu-HU"/>
              <a:t>országos könyvtári konzorcium keretében férünk hozzá.</a:t>
            </a:r>
            <a:endParaRPr/>
          </a:p>
          <a:p>
            <a:pPr marL="387350" lvl="0" indent="-158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  <a:p>
            <a:pPr marL="3873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2024-ben a Pannon Egyetem könyvtárában 12 adatbázis érhető el a hallgatók, az oktatók </a:t>
            </a:r>
            <a:br>
              <a:rPr lang="hu-HU">
                <a:solidFill>
                  <a:srgbClr val="404040"/>
                </a:solidFill>
              </a:rPr>
            </a:br>
            <a:r>
              <a:rPr lang="hu-HU">
                <a:solidFill>
                  <a:srgbClr val="404040"/>
                </a:solidFill>
              </a:rPr>
              <a:t>és minden beiratkozott olvasó számára.</a:t>
            </a:r>
            <a:endParaRPr/>
          </a:p>
          <a:p>
            <a:pPr marL="387350" lvl="0" indent="-158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None/>
            </a:pPr>
            <a:endParaRPr/>
          </a:p>
          <a:p>
            <a:pPr marL="3873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hu-HU">
                <a:solidFill>
                  <a:srgbClr val="3F3F3F"/>
                </a:solidFill>
              </a:rPr>
              <a:t>A hozzáférés módjai: helyben használat vagy távoli hozzáférés a </a:t>
            </a:r>
            <a:r>
              <a:rPr lang="hu-HU" u="sng">
                <a:solidFill>
                  <a:srgbClr val="28578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KCA azonosítás</a:t>
            </a:r>
            <a:r>
              <a:rPr lang="hu-HU">
                <a:solidFill>
                  <a:srgbClr val="3F3F3F"/>
                </a:solidFill>
              </a:rPr>
              <a:t> révén.</a:t>
            </a:r>
            <a:endParaRPr/>
          </a:p>
          <a:p>
            <a:pPr marL="387350" lvl="0" indent="-158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  <a:p>
            <a:pPr marL="3873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A szolgáltatások minden egyetemi polgár számára ingyenesek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>
              <a:solidFill>
                <a:srgbClr val="3F3F3F"/>
              </a:solidFill>
            </a:endParaRPr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Calibri"/>
              <a:buNone/>
            </a:pPr>
            <a:r>
              <a:rPr lang="hu-HU">
                <a:solidFill>
                  <a:srgbClr val="285780"/>
                </a:solidFill>
                <a:latin typeface="Calibri"/>
                <a:ea typeface="Calibri"/>
                <a:cs typeface="Calibri"/>
                <a:sym typeface="Calibri"/>
              </a:rPr>
              <a:t>Az adatbázisok típusai – Teljes szövegű adatbázisok</a:t>
            </a:r>
            <a:endParaRPr/>
          </a:p>
        </p:txBody>
      </p:sp>
      <p:sp>
        <p:nvSpPr>
          <p:cNvPr id="150" name="Google Shape;150;p12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1798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3535"/>
              </a:buClr>
              <a:buSzPts val="2022"/>
              <a:buNone/>
            </a:pPr>
            <a:endParaRPr b="1"/>
          </a:p>
          <a:p>
            <a:pPr marL="0" lvl="0" indent="0" algn="just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chemeClr val="dk1"/>
              </a:buClr>
              <a:buSzPts val="2118"/>
              <a:buNone/>
            </a:pPr>
            <a:endParaRPr/>
          </a:p>
          <a:p>
            <a:pPr marL="387350" lvl="0" indent="-285750" algn="just" rtl="0">
              <a:lnSpc>
                <a:spcPct val="150000"/>
              </a:lnSpc>
              <a:spcBef>
                <a:spcPts val="1001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Ezekben az adatbázisokban folyóiratok és könyvek érhetők el teljes szöveggel. A teljes szövegű adatbázisok szabadon kereshetők, a cikkek és a könyvfejezetek letölthetők. </a:t>
            </a:r>
            <a:endParaRPr/>
          </a:p>
          <a:p>
            <a:pPr marL="3873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A teljes szövegű adatbázisok lehetnek egy tudományterületre fókuszáló, tematikus csomagok vagy több tudományterületet is bemutató multidiszciplináris platformok.</a:t>
            </a:r>
            <a:endParaRPr/>
          </a:p>
          <a:p>
            <a:pPr marL="3873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A legtöbb ilyen adatbázisban saját fiókot is létrehozhatunk, ahol különféle eszközök és alkalmazások segítenek a számunkra fontos tartalmak rendszerezésében, kezelésében. </a:t>
            </a:r>
            <a:endParaRPr/>
          </a:p>
          <a:p>
            <a:pPr marL="3873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Char char="•"/>
            </a:pPr>
            <a:r>
              <a:rPr lang="hu-HU">
                <a:solidFill>
                  <a:srgbClr val="404040"/>
                </a:solidFill>
              </a:rPr>
              <a:t>Figyelem! A robotletöltés szigorúan tilos!</a:t>
            </a:r>
            <a:endParaRPr/>
          </a:p>
          <a:p>
            <a:pPr marL="3429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18"/>
              <a:buNone/>
            </a:pPr>
            <a:endParaRPr sz="14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24"/>
              <a:buNone/>
            </a:pPr>
            <a:endParaRPr sz="2000"/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3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Calibri"/>
              <a:buNone/>
            </a:pPr>
            <a:r>
              <a:rPr lang="hu-HU">
                <a:solidFill>
                  <a:srgbClr val="285780"/>
                </a:solidFill>
                <a:latin typeface="Calibri"/>
                <a:ea typeface="Calibri"/>
                <a:cs typeface="Calibri"/>
                <a:sym typeface="Calibri"/>
              </a:rPr>
              <a:t>Az adatbázisok típusai – Teljes szövegű adatbázisok</a:t>
            </a:r>
            <a:endParaRPr>
              <a:solidFill>
                <a:srgbClr val="2857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3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hu-HU">
                <a:solidFill>
                  <a:srgbClr val="3F3F3F"/>
                </a:solidFill>
              </a:rPr>
              <a:t>Teljes szövegű adatbázisok a PEKT kínálatában 2024-ben: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Akadémiai Kiadó Folyóiratcsomagja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Akadémiai Kiadó MERSZ e-könyv-csomag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Tinta Kiadó - SzakKönyvTár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Typotex Kiadó – Interkönyv</a:t>
            </a:r>
            <a:r>
              <a:rPr lang="hu-HU">
                <a:solidFill>
                  <a:srgbClr val="285780"/>
                </a:solidFill>
              </a:rPr>
              <a:t>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</a:rPr>
              <a:t>Cambridge University Press Journals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Elsevier</a:t>
            </a:r>
            <a:r>
              <a:rPr lang="hu-HU">
                <a:solidFill>
                  <a:srgbClr val="285780"/>
                </a:solidFill>
              </a:rPr>
              <a:t> – </a:t>
            </a:r>
            <a:r>
              <a:rPr lang="hu-HU" u="sng">
                <a:solidFill>
                  <a:srgbClr val="28578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Science Direct Freedom Collection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SpringerNature</a:t>
            </a:r>
            <a:r>
              <a:rPr lang="hu-HU">
                <a:solidFill>
                  <a:srgbClr val="285780"/>
                </a:solidFill>
              </a:rPr>
              <a:t> – </a:t>
            </a:r>
            <a:r>
              <a:rPr lang="hu-HU" u="sng">
                <a:solidFill>
                  <a:srgbClr val="28578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SpringerLink</a:t>
            </a:r>
            <a:endParaRPr>
              <a:solidFill>
                <a:srgbClr val="285780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85780"/>
              </a:buClr>
              <a:buSzPts val="1800"/>
              <a:buFont typeface="Calibri"/>
              <a:buChar char="•"/>
            </a:pPr>
            <a:r>
              <a:rPr lang="hu-HU" u="sng">
                <a:solidFill>
                  <a:srgbClr val="28578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Emerald</a:t>
            </a:r>
            <a:r>
              <a:rPr lang="hu-HU">
                <a:solidFill>
                  <a:srgbClr val="285780"/>
                </a:solidFill>
              </a:rPr>
              <a:t> – </a:t>
            </a:r>
            <a:r>
              <a:rPr lang="hu-HU" u="sng">
                <a:solidFill>
                  <a:srgbClr val="285780"/>
                </a:solidFill>
              </a:rPr>
              <a:t>Emerald Premier</a:t>
            </a:r>
            <a:endParaRPr>
              <a:solidFill>
                <a:srgbClr val="285780"/>
              </a:solidFill>
            </a:endParaRPr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40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7"/>
          <p:cNvSpPr txBox="1">
            <a:spLocks noGrp="1"/>
          </p:cNvSpPr>
          <p:nvPr>
            <p:ph type="body" idx="1"/>
          </p:nvPr>
        </p:nvSpPr>
        <p:spPr>
          <a:xfrm>
            <a:off x="1020417" y="1895560"/>
            <a:ext cx="49351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D75"/>
              </a:buClr>
              <a:buSzPts val="2800"/>
              <a:buNone/>
            </a:pPr>
            <a:r>
              <a:rPr lang="hu-HU">
                <a:solidFill>
                  <a:srgbClr val="0C0C0C"/>
                </a:solidFill>
              </a:rPr>
              <a:t>A könyvtárban számos lehetőség adott arra, hogy nyugodt, barátságos környezetben tanuljunk, olvasgassunk, internetezzünk...</a:t>
            </a:r>
            <a:br>
              <a:rPr lang="hu-HU">
                <a:solidFill>
                  <a:srgbClr val="0C0C0C"/>
                </a:solidFill>
              </a:rPr>
            </a:br>
            <a:endParaRPr>
              <a:solidFill>
                <a:srgbClr val="0C0C0C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BD75"/>
              </a:buClr>
              <a:buSzPts val="2800"/>
              <a:buNone/>
            </a:pPr>
            <a:r>
              <a:rPr lang="hu-HU">
                <a:solidFill>
                  <a:srgbClr val="0C0C0C"/>
                </a:solidFill>
              </a:rPr>
              <a:t>Mindenkit szeretettel várunk a könyvtárban!</a:t>
            </a:r>
            <a:endParaRPr sz="1800">
              <a:solidFill>
                <a:srgbClr val="0C0C0C"/>
              </a:solidFill>
            </a:endParaRPr>
          </a:p>
        </p:txBody>
      </p:sp>
      <p:pic>
        <p:nvPicPr>
          <p:cNvPr id="162" name="Google Shape;162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1474617"/>
            <a:ext cx="5852160" cy="3291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8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Babzsákos tanulószobák a harmadik emeleten</a:t>
            </a:r>
            <a:endParaRPr/>
          </a:p>
        </p:txBody>
      </p:sp>
      <p:pic>
        <p:nvPicPr>
          <p:cNvPr id="168" name="Google Shape;168;p5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513405" y="2087445"/>
            <a:ext cx="5217702" cy="3478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7072" y="2099573"/>
            <a:ext cx="5200854" cy="3466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9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000"/>
              <a:buFont typeface="Montserrat"/>
              <a:buNone/>
            </a:pPr>
            <a:r>
              <a:rPr lang="hu-HU"/>
              <a:t>Tanulószobák</a:t>
            </a:r>
            <a:endParaRPr/>
          </a:p>
        </p:txBody>
      </p:sp>
      <p:pic>
        <p:nvPicPr>
          <p:cNvPr id="175" name="Google Shape;175;p5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94920" y="2113845"/>
            <a:ext cx="4871590" cy="3244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3756" y="2113845"/>
            <a:ext cx="4872991" cy="3244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0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000"/>
              <a:buFont typeface="Montserrat"/>
              <a:buNone/>
            </a:pPr>
            <a:r>
              <a:rPr lang="hu-HU"/>
              <a:t>Citizen Science HUB</a:t>
            </a:r>
            <a:endParaRPr/>
          </a:p>
        </p:txBody>
      </p:sp>
      <p:pic>
        <p:nvPicPr>
          <p:cNvPr id="182" name="Google Shape;182;p6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246871" y="1318104"/>
            <a:ext cx="7179154" cy="4785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1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000"/>
              <a:buFont typeface="Montserrat"/>
              <a:buNone/>
            </a:pPr>
            <a:r>
              <a:rPr lang="hu-HU"/>
              <a:t>Folyóirat olvasó a harmadik emeleten</a:t>
            </a:r>
            <a:endParaRPr/>
          </a:p>
        </p:txBody>
      </p:sp>
      <p:pic>
        <p:nvPicPr>
          <p:cNvPr id="188" name="Google Shape;188;p6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24513" y="1868283"/>
            <a:ext cx="6129287" cy="40861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2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1"/>
              </a:buClr>
              <a:buSzPts val="2000"/>
              <a:buFont typeface="Montserrat"/>
              <a:buNone/>
            </a:pPr>
            <a:r>
              <a:rPr lang="hu-HU"/>
              <a:t>Harmadik emeleti tanterem</a:t>
            </a:r>
            <a:endParaRPr/>
          </a:p>
        </p:txBody>
      </p:sp>
      <p:pic>
        <p:nvPicPr>
          <p:cNvPr id="194" name="Google Shape;194;p6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611756" y="1452701"/>
            <a:ext cx="6821557" cy="4547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3"/>
          <p:cNvSpPr txBox="1">
            <a:spLocks noGrp="1"/>
          </p:cNvSpPr>
          <p:nvPr>
            <p:ph type="title"/>
          </p:nvPr>
        </p:nvSpPr>
        <p:spPr>
          <a:xfrm>
            <a:off x="1219200" y="210343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400"/>
              <a:buFont typeface="Montserrat"/>
              <a:buNone/>
            </a:pPr>
            <a:r>
              <a:rPr lang="hu-HU" sz="2400">
                <a:solidFill>
                  <a:srgbClr val="285780"/>
                </a:solidFill>
              </a:rPr>
              <a:t>Köszönöm a figyelmet!</a:t>
            </a:r>
            <a:endParaRPr sz="2400"/>
          </a:p>
        </p:txBody>
      </p:sp>
      <p:sp>
        <p:nvSpPr>
          <p:cNvPr id="200" name="Google Shape;200;p63"/>
          <p:cNvSpPr txBox="1">
            <a:spLocks noGrp="1"/>
          </p:cNvSpPr>
          <p:nvPr>
            <p:ph type="body" idx="1"/>
          </p:nvPr>
        </p:nvSpPr>
        <p:spPr>
          <a:xfrm>
            <a:off x="1219200" y="3586161"/>
            <a:ext cx="10515600" cy="1133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990"/>
              <a:buNone/>
            </a:pPr>
            <a:r>
              <a:rPr lang="hu-HU" sz="1380">
                <a:solidFill>
                  <a:srgbClr val="3F3F3F"/>
                </a:solidFill>
              </a:rPr>
              <a:t>Pannon Egyetem Könyvtár és Tudásközpont</a:t>
            </a:r>
            <a:endParaRPr sz="1380">
              <a:solidFill>
                <a:srgbClr val="3F3F3F"/>
              </a:solidFill>
            </a:endParaRPr>
          </a:p>
          <a:p>
            <a:pPr marL="342900" marR="0" lvl="0" indent="-34290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990"/>
              <a:buFont typeface="Arial"/>
              <a:buNone/>
            </a:pPr>
            <a:r>
              <a:rPr lang="hu-HU" sz="1380">
                <a:solidFill>
                  <a:srgbClr val="3F3F3F"/>
                </a:solidFill>
              </a:rPr>
              <a:t>Zsiborács Judit </a:t>
            </a:r>
            <a:endParaRPr sz="1380">
              <a:solidFill>
                <a:srgbClr val="3F3F3F"/>
              </a:solidFill>
            </a:endParaRPr>
          </a:p>
          <a:p>
            <a:pPr marL="342900" marR="0" lvl="0" indent="-34290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990"/>
              <a:buFont typeface="Arial"/>
              <a:buNone/>
            </a:pPr>
            <a:r>
              <a:rPr lang="hu-HU" sz="1380">
                <a:solidFill>
                  <a:srgbClr val="3F3F3F"/>
                </a:solidFill>
              </a:rPr>
              <a:t>főkönyvtáros, főigazgató helyettes</a:t>
            </a:r>
            <a:endParaRPr sz="1380">
              <a:solidFill>
                <a:srgbClr val="3F3F3F"/>
              </a:solidFill>
            </a:endParaRPr>
          </a:p>
          <a:p>
            <a:pPr marL="3175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BD75"/>
              </a:buClr>
              <a:buSzPts val="1320"/>
              <a:buNone/>
            </a:pPr>
            <a:r>
              <a:rPr lang="hu-HU" sz="1380" u="sng">
                <a:solidFill>
                  <a:schemeClr val="hlink"/>
                </a:solidFill>
                <a:hlinkClick r:id="rId3"/>
              </a:rPr>
              <a:t>library@uni-pannon.hu</a:t>
            </a:r>
            <a:r>
              <a:rPr lang="hu-HU" sz="1380">
                <a:solidFill>
                  <a:srgbClr val="3F3F3F"/>
                </a:solidFill>
              </a:rPr>
              <a:t> </a:t>
            </a:r>
            <a:endParaRPr sz="1380"/>
          </a:p>
          <a:p>
            <a:pPr marL="0" lvl="0" indent="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80"/>
              <a:buNone/>
            </a:pPr>
            <a:endParaRPr sz="880"/>
          </a:p>
        </p:txBody>
      </p:sp>
      <p:sp>
        <p:nvSpPr>
          <p:cNvPr id="201" name="Google Shape;201;p63"/>
          <p:cNvSpPr txBox="1"/>
          <p:nvPr/>
        </p:nvSpPr>
        <p:spPr>
          <a:xfrm>
            <a:off x="7810090" y="6343916"/>
            <a:ext cx="4587902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>
                <a:solidFill>
                  <a:srgbClr val="285780"/>
                </a:solidFill>
                <a:latin typeface="Raleway"/>
                <a:ea typeface="Raleway"/>
                <a:cs typeface="Raleway"/>
                <a:sym typeface="Raleway"/>
              </a:rPr>
              <a:t>Pannon Egyetem Könyvtár és Tudásközpont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2" name="Google Shape;202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33597" y="6333868"/>
            <a:ext cx="294069" cy="294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4be5b82f5_0_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3600"/>
              <a:buFont typeface="Arial"/>
              <a:buNone/>
            </a:pPr>
            <a:r>
              <a:rPr lang="hu-HU" sz="3300" b="0" dirty="0">
                <a:solidFill>
                  <a:srgbClr val="285780"/>
                </a:solidFill>
                <a:latin typeface="Arial"/>
                <a:ea typeface="Arial"/>
                <a:cs typeface="Arial"/>
                <a:sym typeface="Arial"/>
              </a:rPr>
              <a:t>Gratulálunk, hogy felvételt nyertek a </a:t>
            </a:r>
            <a:endParaRPr sz="3300" b="0" dirty="0">
              <a:solidFill>
                <a:srgbClr val="28578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3600"/>
              <a:buFont typeface="Arial"/>
              <a:buNone/>
            </a:pPr>
            <a:r>
              <a:rPr lang="hu-HU" sz="3300" b="0">
                <a:solidFill>
                  <a:srgbClr val="285780"/>
                </a:solidFill>
                <a:latin typeface="Arial"/>
                <a:ea typeface="Arial"/>
                <a:cs typeface="Arial"/>
                <a:sym typeface="Arial"/>
              </a:rPr>
              <a:t>Humántudományi </a:t>
            </a:r>
            <a:r>
              <a:rPr lang="hu-HU" sz="3300" b="0" dirty="0">
                <a:solidFill>
                  <a:srgbClr val="285780"/>
                </a:solidFill>
                <a:latin typeface="Arial"/>
                <a:ea typeface="Arial"/>
                <a:cs typeface="Arial"/>
                <a:sym typeface="Arial"/>
              </a:rPr>
              <a:t>Karra!</a:t>
            </a:r>
            <a:endParaRPr dirty="0"/>
          </a:p>
        </p:txBody>
      </p:sp>
      <p:sp>
        <p:nvSpPr>
          <p:cNvPr id="92" name="Google Shape;92;g2f4be5b82f5_0_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Pannon Egyetem Egyetemi Könyvtár és Tudásközpont</a:t>
            </a:r>
            <a:endParaRPr/>
          </a:p>
        </p:txBody>
      </p:sp>
      <p:pic>
        <p:nvPicPr>
          <p:cNvPr id="98" name="Google Shape;98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10864" y="1852336"/>
            <a:ext cx="5722103" cy="3814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9544" y="1852336"/>
            <a:ext cx="4485056" cy="3814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Hol található az Egyetemi Könyvtár? </a:t>
            </a:r>
            <a:endParaRPr/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1219200" y="1675737"/>
            <a:ext cx="46329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A felső kampuszon, az </a:t>
            </a:r>
            <a:r>
              <a:rPr lang="hu-HU" sz="1600" b="1">
                <a:solidFill>
                  <a:srgbClr val="3F3F3F"/>
                </a:solidFill>
              </a:rPr>
              <a:t>M</a:t>
            </a:r>
            <a:r>
              <a:rPr lang="hu-HU" sz="1600">
                <a:solidFill>
                  <a:srgbClr val="3F3F3F"/>
                </a:solidFill>
              </a:rPr>
              <a:t> épületben</a:t>
            </a:r>
            <a:endParaRPr sz="1600"/>
          </a:p>
          <a:p>
            <a:pPr marL="285750" lvl="0" indent="-2857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Wartha Vince u. 1. </a:t>
            </a:r>
            <a:endParaRPr sz="1600"/>
          </a:p>
          <a:p>
            <a:pPr marL="285750" lvl="0" indent="-2857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Honlapcím, online katalógus: </a:t>
            </a:r>
            <a:r>
              <a:rPr lang="hu-HU" sz="1600" u="sng">
                <a:solidFill>
                  <a:schemeClr val="hlink"/>
                </a:solidFill>
                <a:hlinkClick r:id="rId3"/>
              </a:rPr>
              <a:t>https://konyvtar.uni-pannon.hu/</a:t>
            </a:r>
            <a:endParaRPr sz="1600"/>
          </a:p>
          <a:p>
            <a:pPr marL="285750" lvl="0" indent="-2857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Elérhetőség: </a:t>
            </a:r>
            <a:r>
              <a:rPr lang="hu-HU" sz="1600" u="sng">
                <a:solidFill>
                  <a:schemeClr val="hlink"/>
                </a:solidFill>
                <a:hlinkClick r:id="rId4"/>
              </a:rPr>
              <a:t>library@uni-pannon.hu</a:t>
            </a:r>
            <a:r>
              <a:rPr lang="hu-HU" sz="1600"/>
              <a:t> </a:t>
            </a:r>
            <a:endParaRPr/>
          </a:p>
          <a:p>
            <a:pPr marL="285750" lvl="0" indent="-2857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Facebook-elérhetőség: </a:t>
            </a:r>
            <a:br>
              <a:rPr lang="hu-HU" sz="1600">
                <a:solidFill>
                  <a:srgbClr val="3F3F3F"/>
                </a:solidFill>
              </a:rPr>
            </a:br>
            <a:r>
              <a:rPr lang="hu-HU" sz="1600" u="sng">
                <a:solidFill>
                  <a:schemeClr val="hlink"/>
                </a:solidFill>
                <a:hlinkClick r:id="rId5"/>
              </a:rPr>
              <a:t>Pannon Egyetem Könyvtár </a:t>
            </a:r>
            <a:br>
              <a:rPr lang="hu-HU" sz="1600" u="sng">
                <a:solidFill>
                  <a:schemeClr val="hlink"/>
                </a:solidFill>
              </a:rPr>
            </a:br>
            <a:r>
              <a:rPr lang="hu-HU" sz="1600" u="sng">
                <a:solidFill>
                  <a:schemeClr val="hlink"/>
                </a:solidFill>
                <a:hlinkClick r:id="rId5"/>
              </a:rPr>
              <a:t>és Tudásközpont</a:t>
            </a:r>
            <a:endParaRPr sz="1600" u="sng">
              <a:solidFill>
                <a:schemeClr val="hlink"/>
              </a:solidFill>
            </a:endParaRPr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pic>
        <p:nvPicPr>
          <p:cNvPr id="106" name="Google Shape;106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17042" y="1675737"/>
            <a:ext cx="4359842" cy="350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Ki használhatja az Egyetemi Könyvtár szolgáltatásait?</a:t>
            </a:r>
            <a:endParaRPr/>
          </a:p>
        </p:txBody>
      </p:sp>
      <p:sp>
        <p:nvSpPr>
          <p:cNvPr id="112" name="Google Shape;112;p5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6075" lvl="0" indent="-32004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hu-HU">
                <a:solidFill>
                  <a:srgbClr val="3F3F3F"/>
                </a:solidFill>
              </a:rPr>
              <a:t>Minden egyetemi polgár alanyi jogon, ingyenesen veheti igénybe a könyvtári szolgáltatásokat.</a:t>
            </a:r>
            <a:endParaRPr/>
          </a:p>
          <a:p>
            <a:pPr marL="346075" lvl="0" indent="-32004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hu-HU">
                <a:solidFill>
                  <a:srgbClr val="3F3F3F"/>
                </a:solidFill>
              </a:rPr>
              <a:t>A beiratkozással  a könyvtár olvasójává válik minden elsőéves hallgató.</a:t>
            </a:r>
            <a:endParaRPr/>
          </a:p>
          <a:p>
            <a:pPr marL="346075" lvl="0" indent="-32004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hu-HU">
                <a:solidFill>
                  <a:srgbClr val="3F3F3F"/>
                </a:solidFill>
              </a:rPr>
              <a:t>A beiratkozás a nyomtatott könyvek és folyóiratok helyben használatára, 10 darab könyv egyidejű kölcsönzésére,  valamint Internet használatra jogosít.</a:t>
            </a:r>
            <a:endParaRPr/>
          </a:p>
          <a:p>
            <a:pPr marL="346075" lvl="0" indent="-32004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</a:pPr>
            <a:r>
              <a:rPr lang="hu-HU">
                <a:solidFill>
                  <a:srgbClr val="3F3F3F"/>
                </a:solidFill>
              </a:rPr>
              <a:t>A könyvtárközi (könyvtárak közötti) kölcsönzés egyetemünk hallgatói, oktatói, dolgozói számára elérhető, ingyenes szolgáltatás.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solidFill>
                <a:srgbClr val="3F3F3F"/>
              </a:solidFill>
            </a:endParaRPr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Nyitvatartás</a:t>
            </a:r>
            <a:endParaRPr/>
          </a:p>
        </p:txBody>
      </p:sp>
      <p:sp>
        <p:nvSpPr>
          <p:cNvPr id="118" name="Google Shape;118;p6"/>
          <p:cNvSpPr txBox="1"/>
          <p:nvPr/>
        </p:nvSpPr>
        <p:spPr>
          <a:xfrm>
            <a:off x="1219200" y="1888412"/>
            <a:ext cx="4927759" cy="632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hu-HU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Hétfőtől csütörtökig: </a:t>
            </a:r>
            <a:r>
              <a:rPr lang="hu-HU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8 –19</a:t>
            </a:r>
            <a:r>
              <a:rPr lang="hu-HU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; </a:t>
            </a:r>
            <a:br>
              <a:rPr lang="hu-HU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hu-HU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pénteken </a:t>
            </a:r>
            <a:r>
              <a:rPr lang="hu-HU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9-17</a:t>
            </a:r>
            <a:r>
              <a:rPr lang="hu-HU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óráig.</a:t>
            </a:r>
            <a:endParaRPr/>
          </a:p>
        </p:txBody>
      </p:sp>
      <p:sp>
        <p:nvSpPr>
          <p:cNvPr id="119" name="Google Shape;119;p6"/>
          <p:cNvSpPr txBox="1"/>
          <p:nvPr/>
        </p:nvSpPr>
        <p:spPr>
          <a:xfrm>
            <a:off x="1219200" y="2916119"/>
            <a:ext cx="4631318" cy="102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-HU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Távolról, elektronikusan folyamatosan, </a:t>
            </a:r>
            <a:br>
              <a:rPr lang="hu-HU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hu-HU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hét minden napján hozzáférhetők </a:t>
            </a:r>
            <a:br>
              <a:rPr lang="hu-HU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hu-HU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digitális tartalmaink.</a:t>
            </a:r>
            <a:endParaRPr/>
          </a:p>
        </p:txBody>
      </p:sp>
      <p:pic>
        <p:nvPicPr>
          <p:cNvPr id="120" name="Google Shape;12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7906" y="1496254"/>
            <a:ext cx="5096474" cy="3396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Milyen dokumentumokat találhatunk az Egyetemi  Könyvtár állományában?</a:t>
            </a:r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A tantárgyakhoz megadott kötelező és ajánlott irodalmat, több, mint 101 000 szakkönyvet </a:t>
            </a:r>
            <a:br>
              <a:rPr lang="hu-HU" sz="1600">
                <a:solidFill>
                  <a:srgbClr val="3F3F3F"/>
                </a:solidFill>
              </a:rPr>
            </a:br>
            <a:r>
              <a:rPr lang="hu-HU" sz="1600">
                <a:solidFill>
                  <a:srgbClr val="3F3F3F"/>
                </a:solidFill>
              </a:rPr>
              <a:t>A karok képzési területeinek könyvtári állománya minőségileg és mennyiségileg is kiemelkedő. 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A legfontosabb hazai és külföldi, papír alapú és elektronikus szakfolyóiratokat, kézikönyveket, lexikonokat, szótárakat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Magyar és idegen nyelvű folyóiratcikkeket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Magyar és idegen nyelvű e-könyveket</a:t>
            </a:r>
            <a:endParaRPr/>
          </a:p>
          <a:p>
            <a:pPr marL="228600" lvl="0" indent="-228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</a:pPr>
            <a:r>
              <a:rPr lang="hu-HU" sz="1600">
                <a:solidFill>
                  <a:srgbClr val="3F3F3F"/>
                </a:solidFill>
              </a:rPr>
              <a:t>Korábban végzett hallgatók szak- és diplomadolgozatait</a:t>
            </a:r>
            <a:endParaRPr/>
          </a:p>
          <a:p>
            <a:pPr marL="1143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600"/>
          </a:p>
          <a:p>
            <a:pPr marL="228600" lvl="0" indent="-76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228600" lvl="0" indent="-127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Miért érdemes felkeresni a könyvtárat? </a:t>
            </a:r>
            <a:endParaRPr/>
          </a:p>
        </p:txBody>
      </p:sp>
      <p:sp>
        <p:nvSpPr>
          <p:cNvPr id="132" name="Google Shape;132;p8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346075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Beadandó feladat elkészítése érdekében, hiszen a szükséges szakirodalom is </a:t>
            </a:r>
            <a:br>
              <a:rPr lang="hu-HU">
                <a:solidFill>
                  <a:srgbClr val="3F3F3F"/>
                </a:solidFill>
              </a:rPr>
            </a:br>
            <a:r>
              <a:rPr lang="hu-HU">
                <a:solidFill>
                  <a:srgbClr val="3F3F3F"/>
                </a:solidFill>
              </a:rPr>
              <a:t>megtalálható helyben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Neptun-hozzáférés miatt, tantárgyfelvétel vagy vizsgajelentkezés idején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Moodle-használat céljából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Ingyenes WiFi-elérés miatt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Nyugodt, kényelmes környezetben való egyéni tanulás céljából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Csoportos feladatok közös megoldása céljából</a:t>
            </a:r>
            <a:endParaRPr/>
          </a:p>
          <a:p>
            <a:pPr marL="346075" lvl="0" indent="-20256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10"/>
              <a:buNone/>
            </a:pPr>
            <a:endParaRPr>
              <a:solidFill>
                <a:srgbClr val="3F3F3F"/>
              </a:solidFill>
            </a:endParaRPr>
          </a:p>
          <a:p>
            <a:pPr marL="346075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10"/>
              <a:buChar char="•"/>
            </a:pPr>
            <a:r>
              <a:rPr lang="hu-HU">
                <a:solidFill>
                  <a:srgbClr val="3F3F3F"/>
                </a:solidFill>
              </a:rPr>
              <a:t>A szabadidő tartalmas eltöltése végett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"/>
          <p:cNvSpPr txBox="1">
            <a:spLocks noGrp="1"/>
          </p:cNvSpPr>
          <p:nvPr>
            <p:ph type="title"/>
          </p:nvPr>
        </p:nvSpPr>
        <p:spPr>
          <a:xfrm>
            <a:off x="1219200" y="365127"/>
            <a:ext cx="10134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780"/>
              </a:buClr>
              <a:buSzPts val="2000"/>
              <a:buFont typeface="Montserrat"/>
              <a:buNone/>
            </a:pPr>
            <a:r>
              <a:rPr lang="hu-HU">
                <a:solidFill>
                  <a:srgbClr val="285780"/>
                </a:solidFill>
              </a:rPr>
              <a:t>Mi az, ami nincs máshol? </a:t>
            </a:r>
            <a:endParaRPr/>
          </a:p>
        </p:txBody>
      </p:sp>
      <p:sp>
        <p:nvSpPr>
          <p:cNvPr id="138" name="Google Shape;138;p9"/>
          <p:cNvSpPr txBox="1">
            <a:spLocks noGrp="1"/>
          </p:cNvSpPr>
          <p:nvPr>
            <p:ph type="body" idx="1"/>
          </p:nvPr>
        </p:nvSpPr>
        <p:spPr>
          <a:xfrm>
            <a:off x="1219200" y="1847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0026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360"/>
              <a:buChar char="•"/>
            </a:pPr>
            <a:r>
              <a:rPr lang="hu-HU">
                <a:solidFill>
                  <a:srgbClr val="3F3F3F"/>
                </a:solidFill>
              </a:rPr>
              <a:t>Olvasóinknak ingyenes, egyébként nagyon drága nyomtatott dokumentumok, illetve online adatbázisok</a:t>
            </a:r>
            <a:endParaRPr/>
          </a:p>
          <a:p>
            <a:pPr marL="30026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360"/>
              <a:buChar char="•"/>
            </a:pPr>
            <a:r>
              <a:rPr lang="hu-HU">
                <a:solidFill>
                  <a:srgbClr val="3F3F3F"/>
                </a:solidFill>
              </a:rPr>
              <a:t>A szolgáltatott szakirodalmat az ingyenes keresőfelületek nem találják meg</a:t>
            </a:r>
            <a:endParaRPr/>
          </a:p>
          <a:p>
            <a:pPr marL="30026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360"/>
              <a:buChar char="•"/>
            </a:pPr>
            <a:r>
              <a:rPr lang="hu-HU">
                <a:solidFill>
                  <a:srgbClr val="3F3F3F"/>
                </a:solidFill>
              </a:rPr>
              <a:t>Ellenőrzött, szakemberek által jóváhagyott, lektorált tartalmak, információk</a:t>
            </a:r>
            <a:endParaRPr/>
          </a:p>
          <a:p>
            <a:pPr marL="300260" lvl="0" indent="-28575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360"/>
              <a:buChar char="•"/>
            </a:pPr>
            <a:r>
              <a:rPr lang="hu-HU">
                <a:solidFill>
                  <a:srgbClr val="3F3F3F"/>
                </a:solidFill>
              </a:rPr>
              <a:t>Személyes, értő segítség a könyvtárosok részéről</a:t>
            </a:r>
            <a:endParaRPr/>
          </a:p>
          <a:p>
            <a:pPr marL="342900" lvl="0" indent="-24574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sz="1000"/>
          </a:p>
          <a:p>
            <a:pPr marL="97155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KT_sablon">
  <a:themeElements>
    <a:clrScheme name="PEKT_színe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25782"/>
      </a:accent1>
      <a:accent2>
        <a:srgbClr val="0BA4AF"/>
      </a:accent2>
      <a:accent3>
        <a:srgbClr val="F07F07"/>
      </a:accent3>
      <a:accent4>
        <a:srgbClr val="27A537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Office PowerPoint</Application>
  <PresentationFormat>Szélesvásznú</PresentationFormat>
  <Paragraphs>92</Paragraphs>
  <Slides>19</Slides>
  <Notes>19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4" baseType="lpstr">
      <vt:lpstr>Montserrat</vt:lpstr>
      <vt:lpstr>Raleway</vt:lpstr>
      <vt:lpstr>Arial</vt:lpstr>
      <vt:lpstr>Calibri</vt:lpstr>
      <vt:lpstr>PEKT_sablon</vt:lpstr>
      <vt:lpstr>       Bemutatkozik az Egyetemi  Könyvtár és Tudásközpont 2024-2025-ös tanév, regisztrációs hét</vt:lpstr>
      <vt:lpstr>Gratulálunk, hogy felvételt nyertek a  Humántudományi Karra!</vt:lpstr>
      <vt:lpstr>Pannon Egyetem Egyetemi Könyvtár és Tudásközpont</vt:lpstr>
      <vt:lpstr>Hol található az Egyetemi Könyvtár? </vt:lpstr>
      <vt:lpstr>Ki használhatja az Egyetemi Könyvtár szolgáltatásait?</vt:lpstr>
      <vt:lpstr>Nyitvatartás</vt:lpstr>
      <vt:lpstr>Milyen dokumentumokat találhatunk az Egyetemi  Könyvtár állományában?</vt:lpstr>
      <vt:lpstr>Miért érdemes felkeresni a könyvtárat? </vt:lpstr>
      <vt:lpstr>Mi az, ami nincs máshol? </vt:lpstr>
      <vt:lpstr>Digitális szakirodalmi források a könyvtárban</vt:lpstr>
      <vt:lpstr>Az adatbázisok típusai – Teljes szövegű adatbázisok</vt:lpstr>
      <vt:lpstr>Az adatbázisok típusai – Teljes szövegű adatbázisok</vt:lpstr>
      <vt:lpstr>PowerPoint-bemutató</vt:lpstr>
      <vt:lpstr>Babzsákos tanulószobák a harmadik emeleten</vt:lpstr>
      <vt:lpstr>Tanulószobák</vt:lpstr>
      <vt:lpstr>Citizen Science HUB</vt:lpstr>
      <vt:lpstr>Folyóirat olvasó a harmadik emeleten</vt:lpstr>
      <vt:lpstr>Harmadik emeleti tanterem</vt:lpstr>
      <vt:lpstr>Köszönöm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Bemutatkozik az Egyetemi  Könyvtár és Tudásközpont 2024-2025-ös tanév, regisztrációs hét</dc:title>
  <dc:creator>Vipler Nikolett</dc:creator>
  <cp:lastModifiedBy>Zsiborács Judit</cp:lastModifiedBy>
  <cp:revision>4</cp:revision>
  <dcterms:created xsi:type="dcterms:W3CDTF">2024-07-04T05:48:41Z</dcterms:created>
  <dcterms:modified xsi:type="dcterms:W3CDTF">2024-08-26T11:07:41Z</dcterms:modified>
</cp:coreProperties>
</file>